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2" r:id="rId6"/>
    <p:sldId id="263" r:id="rId7"/>
    <p:sldId id="271" r:id="rId8"/>
    <p:sldId id="275" r:id="rId9"/>
    <p:sldId id="274" r:id="rId10"/>
    <p:sldId id="273" r:id="rId11"/>
    <p:sldId id="283" r:id="rId12"/>
    <p:sldId id="272" r:id="rId13"/>
    <p:sldId id="270" r:id="rId14"/>
    <p:sldId id="276" r:id="rId15"/>
    <p:sldId id="277" r:id="rId16"/>
    <p:sldId id="279" r:id="rId17"/>
    <p:sldId id="280" r:id="rId18"/>
    <p:sldId id="278" r:id="rId19"/>
    <p:sldId id="282" r:id="rId20"/>
    <p:sldId id="287" r:id="rId21"/>
    <p:sldId id="288" r:id="rId22"/>
    <p:sldId id="285" r:id="rId23"/>
    <p:sldId id="28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16170-596F-456A-8DA8-BD878421C96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1124E-1639-4A1B-BF41-D3422A2F1CDF}">
      <dgm:prSet phldrT="[Текст]"/>
      <dgm:spPr/>
      <dgm:t>
        <a:bodyPr/>
        <a:lstStyle/>
        <a:p>
          <a:r>
            <a:rPr lang="ru-RU" dirty="0" smtClean="0"/>
            <a:t>Личностная социализация</a:t>
          </a:r>
          <a:endParaRPr lang="ru-RU" dirty="0"/>
        </a:p>
      </dgm:t>
    </dgm:pt>
    <dgm:pt modelId="{83DB6014-4882-4001-B2ED-D8AF9B94674C}" type="parTrans" cxnId="{5538890A-E099-47C8-A112-3A98C0669F6F}">
      <dgm:prSet/>
      <dgm:spPr/>
      <dgm:t>
        <a:bodyPr/>
        <a:lstStyle/>
        <a:p>
          <a:endParaRPr lang="ru-RU"/>
        </a:p>
      </dgm:t>
    </dgm:pt>
    <dgm:pt modelId="{93D2CFD0-82D2-4BE3-A401-1E4E3E83A4FE}" type="sibTrans" cxnId="{5538890A-E099-47C8-A112-3A98C0669F6F}">
      <dgm:prSet/>
      <dgm:spPr/>
      <dgm:t>
        <a:bodyPr/>
        <a:lstStyle/>
        <a:p>
          <a:endParaRPr lang="ru-RU"/>
        </a:p>
      </dgm:t>
    </dgm:pt>
    <dgm:pt modelId="{00260D47-F715-4DCF-86ED-91F5111108D2}">
      <dgm:prSet phldrT="[Текст]"/>
      <dgm:spPr/>
      <dgm:t>
        <a:bodyPr/>
        <a:lstStyle/>
        <a:p>
          <a:r>
            <a:rPr lang="ru-RU" dirty="0" smtClean="0"/>
            <a:t>Становление самосознания</a:t>
          </a:r>
          <a:endParaRPr lang="ru-RU" dirty="0"/>
        </a:p>
      </dgm:t>
    </dgm:pt>
    <dgm:pt modelId="{43333137-A73A-4FAE-B7F2-D40D0121DEA1}" type="parTrans" cxnId="{81D46124-7E7F-4A1A-8FEA-99DFA4709ADC}">
      <dgm:prSet/>
      <dgm:spPr/>
      <dgm:t>
        <a:bodyPr/>
        <a:lstStyle/>
        <a:p>
          <a:endParaRPr lang="ru-RU"/>
        </a:p>
      </dgm:t>
    </dgm:pt>
    <dgm:pt modelId="{93F50F05-76DC-4400-BBE6-1895D9AC0975}" type="sibTrans" cxnId="{81D46124-7E7F-4A1A-8FEA-99DFA4709ADC}">
      <dgm:prSet/>
      <dgm:spPr/>
      <dgm:t>
        <a:bodyPr/>
        <a:lstStyle/>
        <a:p>
          <a:endParaRPr lang="ru-RU"/>
        </a:p>
      </dgm:t>
    </dgm:pt>
    <dgm:pt modelId="{DBC9BE3C-C2E9-40D1-AA87-FE69D3B1931A}">
      <dgm:prSet phldrT="[Текст]"/>
      <dgm:spPr/>
      <dgm:t>
        <a:bodyPr/>
        <a:lstStyle/>
        <a:p>
          <a:r>
            <a:rPr lang="ru-RU" dirty="0" smtClean="0"/>
            <a:t>Формирование самооценки</a:t>
          </a:r>
          <a:endParaRPr lang="ru-RU" dirty="0"/>
        </a:p>
      </dgm:t>
    </dgm:pt>
    <dgm:pt modelId="{E46C4A8E-575E-4727-9006-92502A1A8C15}" type="parTrans" cxnId="{62B52229-0B40-4559-86B4-2B3E8F768015}">
      <dgm:prSet/>
      <dgm:spPr/>
      <dgm:t>
        <a:bodyPr/>
        <a:lstStyle/>
        <a:p>
          <a:endParaRPr lang="ru-RU"/>
        </a:p>
      </dgm:t>
    </dgm:pt>
    <dgm:pt modelId="{5C674EF5-827F-42F6-B045-C7E61FDFF9B5}" type="sibTrans" cxnId="{62B52229-0B40-4559-86B4-2B3E8F768015}">
      <dgm:prSet/>
      <dgm:spPr/>
      <dgm:t>
        <a:bodyPr/>
        <a:lstStyle/>
        <a:p>
          <a:endParaRPr lang="ru-RU"/>
        </a:p>
      </dgm:t>
    </dgm:pt>
    <dgm:pt modelId="{A228855E-8D4B-46B9-9276-B42A7E13C990}">
      <dgm:prSet phldrT="[Текст]"/>
      <dgm:spPr/>
      <dgm:t>
        <a:bodyPr/>
        <a:lstStyle/>
        <a:p>
          <a:r>
            <a:rPr lang="ru-RU" baseline="0" dirty="0" smtClean="0"/>
            <a:t>Развитие самостоятельности</a:t>
          </a:r>
          <a:endParaRPr lang="ru-RU" dirty="0"/>
        </a:p>
      </dgm:t>
    </dgm:pt>
    <dgm:pt modelId="{1C6A5EC9-49EE-4D2E-B37A-66CEC7055F20}" type="parTrans" cxnId="{764C73EA-CC43-41AE-A1C5-05C294825560}">
      <dgm:prSet/>
      <dgm:spPr/>
      <dgm:t>
        <a:bodyPr/>
        <a:lstStyle/>
        <a:p>
          <a:endParaRPr lang="ru-RU"/>
        </a:p>
      </dgm:t>
    </dgm:pt>
    <dgm:pt modelId="{EF29DB44-C3B9-4E43-82D4-65FD5EC3B87C}" type="sibTrans" cxnId="{764C73EA-CC43-41AE-A1C5-05C294825560}">
      <dgm:prSet/>
      <dgm:spPr/>
      <dgm:t>
        <a:bodyPr/>
        <a:lstStyle/>
        <a:p>
          <a:endParaRPr lang="ru-RU"/>
        </a:p>
      </dgm:t>
    </dgm:pt>
    <dgm:pt modelId="{2B009568-9B57-4A98-A7A4-292B6725C236}">
      <dgm:prSet phldrT="[Текст]"/>
      <dgm:spPr/>
      <dgm:t>
        <a:bodyPr/>
        <a:lstStyle/>
        <a:p>
          <a:r>
            <a:rPr lang="ru-RU" dirty="0" smtClean="0"/>
            <a:t>Развитие</a:t>
          </a:r>
          <a:r>
            <a:rPr lang="ru-RU" baseline="0" dirty="0" smtClean="0"/>
            <a:t> </a:t>
          </a:r>
          <a:r>
            <a:rPr lang="ru-RU" baseline="0" dirty="0" err="1" smtClean="0"/>
            <a:t>эмпатии</a:t>
          </a:r>
          <a:endParaRPr lang="ru-RU" dirty="0"/>
        </a:p>
      </dgm:t>
    </dgm:pt>
    <dgm:pt modelId="{898C8E1B-393B-4931-9D61-45C5D8BD5306}" type="parTrans" cxnId="{1359C319-DB53-4815-B975-EB70AF665348}">
      <dgm:prSet/>
      <dgm:spPr/>
      <dgm:t>
        <a:bodyPr/>
        <a:lstStyle/>
        <a:p>
          <a:endParaRPr lang="ru-RU"/>
        </a:p>
      </dgm:t>
    </dgm:pt>
    <dgm:pt modelId="{AC0C2637-CA81-4AFB-B86E-E8138DB7E6CF}" type="sibTrans" cxnId="{1359C319-DB53-4815-B975-EB70AF665348}">
      <dgm:prSet/>
      <dgm:spPr/>
      <dgm:t>
        <a:bodyPr/>
        <a:lstStyle/>
        <a:p>
          <a:endParaRPr lang="ru-RU"/>
        </a:p>
      </dgm:t>
    </dgm:pt>
    <dgm:pt modelId="{97F04D31-6A19-46F8-AB83-A2000F90CF15}">
      <dgm:prSet phldrT="[Текст]"/>
      <dgm:spPr/>
      <dgm:t>
        <a:bodyPr/>
        <a:lstStyle/>
        <a:p>
          <a:r>
            <a:rPr lang="ru-RU" dirty="0" smtClean="0"/>
            <a:t>Потребность в достижении успеха</a:t>
          </a:r>
          <a:endParaRPr lang="ru-RU" dirty="0"/>
        </a:p>
      </dgm:t>
    </dgm:pt>
    <dgm:pt modelId="{1AABF442-4FA0-48B4-A0ED-A6AD0D144662}" type="parTrans" cxnId="{E7ABAB1A-6BFC-4947-9C79-FFE73FDBA837}">
      <dgm:prSet/>
      <dgm:spPr/>
      <dgm:t>
        <a:bodyPr/>
        <a:lstStyle/>
        <a:p>
          <a:endParaRPr lang="ru-RU"/>
        </a:p>
      </dgm:t>
    </dgm:pt>
    <dgm:pt modelId="{1A94D568-3703-43FB-B453-09DA317B6B01}" type="sibTrans" cxnId="{E7ABAB1A-6BFC-4947-9C79-FFE73FDBA837}">
      <dgm:prSet/>
      <dgm:spPr/>
      <dgm:t>
        <a:bodyPr/>
        <a:lstStyle/>
        <a:p>
          <a:endParaRPr lang="ru-RU"/>
        </a:p>
      </dgm:t>
    </dgm:pt>
    <dgm:pt modelId="{796DB91D-DFD5-4986-B0C4-8A0488820533}" type="pres">
      <dgm:prSet presAssocID="{AA416170-596F-456A-8DA8-BD878421C96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0429-C019-4296-9BCA-D06BA262A80A}" type="pres">
      <dgm:prSet presAssocID="{46C1124E-1639-4A1B-BF41-D3422A2F1CDF}" presName="node" presStyleLbl="node1" presStyleIdx="0" presStyleCnt="6" custScaleX="1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C3167-1299-490A-AE50-3C1C2CED1A0B}" type="pres">
      <dgm:prSet presAssocID="{93D2CFD0-82D2-4BE3-A401-1E4E3E83A4F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7517057-6916-411B-8902-0432451EC70C}" type="pres">
      <dgm:prSet presAssocID="{93D2CFD0-82D2-4BE3-A401-1E4E3E83A4F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57F2182-35A1-4CD5-AAD1-9ADDA8423901}" type="pres">
      <dgm:prSet presAssocID="{00260D47-F715-4DCF-86ED-91F5111108D2}" presName="node" presStyleLbl="node1" presStyleIdx="1" presStyleCnt="6" custScaleX="130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A7A54-7A7B-4D4D-AFA1-8D8E1E3DBE59}" type="pres">
      <dgm:prSet presAssocID="{93F50F05-76DC-4400-BBE6-1895D9AC097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24EDC08-5532-4834-9DC6-52CE13BD5CC3}" type="pres">
      <dgm:prSet presAssocID="{93F50F05-76DC-4400-BBE6-1895D9AC097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0180861-606B-4CC0-8BB5-A6B3423E2E02}" type="pres">
      <dgm:prSet presAssocID="{DBC9BE3C-C2E9-40D1-AA87-FE69D3B1931A}" presName="node" presStyleLbl="node1" presStyleIdx="2" presStyleCnt="6" custScaleX="148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09A81-1B67-4822-918F-23285C0493D8}" type="pres">
      <dgm:prSet presAssocID="{5C674EF5-827F-42F6-B045-C7E61FDFF9B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856945E-9108-4FFE-831C-92602B8FC0CC}" type="pres">
      <dgm:prSet presAssocID="{5C674EF5-827F-42F6-B045-C7E61FDFF9B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BED4812-BCE4-4BAB-8BCF-CCFB3FDF2E2C}" type="pres">
      <dgm:prSet presAssocID="{A228855E-8D4B-46B9-9276-B42A7E13C990}" presName="node" presStyleLbl="node1" presStyleIdx="3" presStyleCnt="6" custScaleX="16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17E73-0AFC-413B-A8FC-49CD5312414F}" type="pres">
      <dgm:prSet presAssocID="{EF29DB44-C3B9-4E43-82D4-65FD5EC3B87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3A8FBF3-155F-4AF0-BDD8-485985CAECA4}" type="pres">
      <dgm:prSet presAssocID="{EF29DB44-C3B9-4E43-82D4-65FD5EC3B87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9C82F9B-C478-4F1E-8409-1B882678185C}" type="pres">
      <dgm:prSet presAssocID="{2B009568-9B57-4A98-A7A4-292B6725C236}" presName="node" presStyleLbl="node1" presStyleIdx="4" presStyleCnt="6" custScaleX="18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211D0-8DEB-47C6-91D8-9B1BD5D231BD}" type="pres">
      <dgm:prSet presAssocID="{AC0C2637-CA81-4AFB-B86E-E8138DB7E6C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E11A7EC-EE3B-45FB-A8F5-FF1026CD4236}" type="pres">
      <dgm:prSet presAssocID="{AC0C2637-CA81-4AFB-B86E-E8138DB7E6C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5F2AFAB-12BB-4C81-8309-4A42B37C7938}" type="pres">
      <dgm:prSet presAssocID="{97F04D31-6A19-46F8-AB83-A2000F90CF15}" presName="node" presStyleLbl="node1" presStyleIdx="5" presStyleCnt="6" custScaleX="198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C73EA-CC43-41AE-A1C5-05C294825560}" srcId="{AA416170-596F-456A-8DA8-BD878421C96D}" destId="{A228855E-8D4B-46B9-9276-B42A7E13C990}" srcOrd="3" destOrd="0" parTransId="{1C6A5EC9-49EE-4D2E-B37A-66CEC7055F20}" sibTransId="{EF29DB44-C3B9-4E43-82D4-65FD5EC3B87C}"/>
    <dgm:cxn modelId="{786A3BD6-98F7-4D32-9341-E419E546D484}" type="presOf" srcId="{EF29DB44-C3B9-4E43-82D4-65FD5EC3B87C}" destId="{53A8FBF3-155F-4AF0-BDD8-485985CAECA4}" srcOrd="1" destOrd="0" presId="urn:microsoft.com/office/officeart/2005/8/layout/process2"/>
    <dgm:cxn modelId="{B3788F52-60D7-4531-9957-12215830BC6B}" type="presOf" srcId="{2B009568-9B57-4A98-A7A4-292B6725C236}" destId="{F9C82F9B-C478-4F1E-8409-1B882678185C}" srcOrd="0" destOrd="0" presId="urn:microsoft.com/office/officeart/2005/8/layout/process2"/>
    <dgm:cxn modelId="{9D7D80A8-9C17-4581-9E9D-F131BDED2D3A}" type="presOf" srcId="{93F50F05-76DC-4400-BBE6-1895D9AC0975}" destId="{F3FA7A54-7A7B-4D4D-AFA1-8D8E1E3DBE59}" srcOrd="0" destOrd="0" presId="urn:microsoft.com/office/officeart/2005/8/layout/process2"/>
    <dgm:cxn modelId="{D58779F4-7D53-4CC8-A611-ADE2BE401097}" type="presOf" srcId="{93F50F05-76DC-4400-BBE6-1895D9AC0975}" destId="{824EDC08-5532-4834-9DC6-52CE13BD5CC3}" srcOrd="1" destOrd="0" presId="urn:microsoft.com/office/officeart/2005/8/layout/process2"/>
    <dgm:cxn modelId="{28AC59F2-143D-49B9-8BD2-97A8F11C6820}" type="presOf" srcId="{AC0C2637-CA81-4AFB-B86E-E8138DB7E6CF}" destId="{1E11A7EC-EE3B-45FB-A8F5-FF1026CD4236}" srcOrd="1" destOrd="0" presId="urn:microsoft.com/office/officeart/2005/8/layout/process2"/>
    <dgm:cxn modelId="{A96F403B-EC16-4475-9F71-C4B8469B12DB}" type="presOf" srcId="{EF29DB44-C3B9-4E43-82D4-65FD5EC3B87C}" destId="{94817E73-0AFC-413B-A8FC-49CD5312414F}" srcOrd="0" destOrd="0" presId="urn:microsoft.com/office/officeart/2005/8/layout/process2"/>
    <dgm:cxn modelId="{62B52229-0B40-4559-86B4-2B3E8F768015}" srcId="{AA416170-596F-456A-8DA8-BD878421C96D}" destId="{DBC9BE3C-C2E9-40D1-AA87-FE69D3B1931A}" srcOrd="2" destOrd="0" parTransId="{E46C4A8E-575E-4727-9006-92502A1A8C15}" sibTransId="{5C674EF5-827F-42F6-B045-C7E61FDFF9B5}"/>
    <dgm:cxn modelId="{9E9B4980-21DA-4338-B44E-AD1EB68D493B}" type="presOf" srcId="{AC0C2637-CA81-4AFB-B86E-E8138DB7E6CF}" destId="{89F211D0-8DEB-47C6-91D8-9B1BD5D231BD}" srcOrd="0" destOrd="0" presId="urn:microsoft.com/office/officeart/2005/8/layout/process2"/>
    <dgm:cxn modelId="{1359C319-DB53-4815-B975-EB70AF665348}" srcId="{AA416170-596F-456A-8DA8-BD878421C96D}" destId="{2B009568-9B57-4A98-A7A4-292B6725C236}" srcOrd="4" destOrd="0" parTransId="{898C8E1B-393B-4931-9D61-45C5D8BD5306}" sibTransId="{AC0C2637-CA81-4AFB-B86E-E8138DB7E6CF}"/>
    <dgm:cxn modelId="{A7059BA3-73AD-4560-B44D-D2538D165343}" type="presOf" srcId="{5C674EF5-827F-42F6-B045-C7E61FDFF9B5}" destId="{EE409A81-1B67-4822-918F-23285C0493D8}" srcOrd="0" destOrd="0" presId="urn:microsoft.com/office/officeart/2005/8/layout/process2"/>
    <dgm:cxn modelId="{81D46124-7E7F-4A1A-8FEA-99DFA4709ADC}" srcId="{AA416170-596F-456A-8DA8-BD878421C96D}" destId="{00260D47-F715-4DCF-86ED-91F5111108D2}" srcOrd="1" destOrd="0" parTransId="{43333137-A73A-4FAE-B7F2-D40D0121DEA1}" sibTransId="{93F50F05-76DC-4400-BBE6-1895D9AC0975}"/>
    <dgm:cxn modelId="{16E5A439-8C34-49AA-925F-A800DF082C8D}" type="presOf" srcId="{A228855E-8D4B-46B9-9276-B42A7E13C990}" destId="{0BED4812-BCE4-4BAB-8BCF-CCFB3FDF2E2C}" srcOrd="0" destOrd="0" presId="urn:microsoft.com/office/officeart/2005/8/layout/process2"/>
    <dgm:cxn modelId="{44CE6875-4993-466B-8CED-900A3B08AFA7}" type="presOf" srcId="{5C674EF5-827F-42F6-B045-C7E61FDFF9B5}" destId="{B856945E-9108-4FFE-831C-92602B8FC0CC}" srcOrd="1" destOrd="0" presId="urn:microsoft.com/office/officeart/2005/8/layout/process2"/>
    <dgm:cxn modelId="{0F8FA56A-D511-4A43-A4B2-A66774491C19}" type="presOf" srcId="{93D2CFD0-82D2-4BE3-A401-1E4E3E83A4FE}" destId="{D7517057-6916-411B-8902-0432451EC70C}" srcOrd="1" destOrd="0" presId="urn:microsoft.com/office/officeart/2005/8/layout/process2"/>
    <dgm:cxn modelId="{891BF5DE-81C0-43AE-8B97-F2591D98D0A0}" type="presOf" srcId="{AA416170-596F-456A-8DA8-BD878421C96D}" destId="{796DB91D-DFD5-4986-B0C4-8A0488820533}" srcOrd="0" destOrd="0" presId="urn:microsoft.com/office/officeart/2005/8/layout/process2"/>
    <dgm:cxn modelId="{FB762A00-FE29-40E5-BC22-EE48AA74FD78}" type="presOf" srcId="{00260D47-F715-4DCF-86ED-91F5111108D2}" destId="{857F2182-35A1-4CD5-AAD1-9ADDA8423901}" srcOrd="0" destOrd="0" presId="urn:microsoft.com/office/officeart/2005/8/layout/process2"/>
    <dgm:cxn modelId="{5538890A-E099-47C8-A112-3A98C0669F6F}" srcId="{AA416170-596F-456A-8DA8-BD878421C96D}" destId="{46C1124E-1639-4A1B-BF41-D3422A2F1CDF}" srcOrd="0" destOrd="0" parTransId="{83DB6014-4882-4001-B2ED-D8AF9B94674C}" sibTransId="{93D2CFD0-82D2-4BE3-A401-1E4E3E83A4FE}"/>
    <dgm:cxn modelId="{E7ABAB1A-6BFC-4947-9C79-FFE73FDBA837}" srcId="{AA416170-596F-456A-8DA8-BD878421C96D}" destId="{97F04D31-6A19-46F8-AB83-A2000F90CF15}" srcOrd="5" destOrd="0" parTransId="{1AABF442-4FA0-48B4-A0ED-A6AD0D144662}" sibTransId="{1A94D568-3703-43FB-B453-09DA317B6B01}"/>
    <dgm:cxn modelId="{F5A24E19-D939-4679-97F2-4896D63AA274}" type="presOf" srcId="{DBC9BE3C-C2E9-40D1-AA87-FE69D3B1931A}" destId="{20180861-606B-4CC0-8BB5-A6B3423E2E02}" srcOrd="0" destOrd="0" presId="urn:microsoft.com/office/officeart/2005/8/layout/process2"/>
    <dgm:cxn modelId="{EFF02C4F-7ABB-45A4-8ABC-4A006E6056A1}" type="presOf" srcId="{93D2CFD0-82D2-4BE3-A401-1E4E3E83A4FE}" destId="{DC8C3167-1299-490A-AE50-3C1C2CED1A0B}" srcOrd="0" destOrd="0" presId="urn:microsoft.com/office/officeart/2005/8/layout/process2"/>
    <dgm:cxn modelId="{1B65F162-2BB0-4652-84B1-94A837897EF7}" type="presOf" srcId="{46C1124E-1639-4A1B-BF41-D3422A2F1CDF}" destId="{65650429-C019-4296-9BCA-D06BA262A80A}" srcOrd="0" destOrd="0" presId="urn:microsoft.com/office/officeart/2005/8/layout/process2"/>
    <dgm:cxn modelId="{3153FB4F-B349-4455-ACC2-95660B3177C2}" type="presOf" srcId="{97F04D31-6A19-46F8-AB83-A2000F90CF15}" destId="{F5F2AFAB-12BB-4C81-8309-4A42B37C7938}" srcOrd="0" destOrd="0" presId="urn:microsoft.com/office/officeart/2005/8/layout/process2"/>
    <dgm:cxn modelId="{6C363A5F-D158-4195-B8EB-A1E937F9E55F}" type="presParOf" srcId="{796DB91D-DFD5-4986-B0C4-8A0488820533}" destId="{65650429-C019-4296-9BCA-D06BA262A80A}" srcOrd="0" destOrd="0" presId="urn:microsoft.com/office/officeart/2005/8/layout/process2"/>
    <dgm:cxn modelId="{B246F185-4FE0-4451-B655-611911316E13}" type="presParOf" srcId="{796DB91D-DFD5-4986-B0C4-8A0488820533}" destId="{DC8C3167-1299-490A-AE50-3C1C2CED1A0B}" srcOrd="1" destOrd="0" presId="urn:microsoft.com/office/officeart/2005/8/layout/process2"/>
    <dgm:cxn modelId="{DCEC6297-749E-4A92-964A-D1EA296184BB}" type="presParOf" srcId="{DC8C3167-1299-490A-AE50-3C1C2CED1A0B}" destId="{D7517057-6916-411B-8902-0432451EC70C}" srcOrd="0" destOrd="0" presId="urn:microsoft.com/office/officeart/2005/8/layout/process2"/>
    <dgm:cxn modelId="{419D1370-1875-4BC7-8F92-1C2115E8FAEF}" type="presParOf" srcId="{796DB91D-DFD5-4986-B0C4-8A0488820533}" destId="{857F2182-35A1-4CD5-AAD1-9ADDA8423901}" srcOrd="2" destOrd="0" presId="urn:microsoft.com/office/officeart/2005/8/layout/process2"/>
    <dgm:cxn modelId="{87E3CFFD-4562-44BA-8B61-3EE88200D5E5}" type="presParOf" srcId="{796DB91D-DFD5-4986-B0C4-8A0488820533}" destId="{F3FA7A54-7A7B-4D4D-AFA1-8D8E1E3DBE59}" srcOrd="3" destOrd="0" presId="urn:microsoft.com/office/officeart/2005/8/layout/process2"/>
    <dgm:cxn modelId="{231A8657-844C-47BA-B07C-162B0C2CB87C}" type="presParOf" srcId="{F3FA7A54-7A7B-4D4D-AFA1-8D8E1E3DBE59}" destId="{824EDC08-5532-4834-9DC6-52CE13BD5CC3}" srcOrd="0" destOrd="0" presId="urn:microsoft.com/office/officeart/2005/8/layout/process2"/>
    <dgm:cxn modelId="{A8FCEBD4-0C30-4F8F-93B8-D21B7749B9C5}" type="presParOf" srcId="{796DB91D-DFD5-4986-B0C4-8A0488820533}" destId="{20180861-606B-4CC0-8BB5-A6B3423E2E02}" srcOrd="4" destOrd="0" presId="urn:microsoft.com/office/officeart/2005/8/layout/process2"/>
    <dgm:cxn modelId="{A41B2567-3C44-4D66-AC8C-9435357AA50A}" type="presParOf" srcId="{796DB91D-DFD5-4986-B0C4-8A0488820533}" destId="{EE409A81-1B67-4822-918F-23285C0493D8}" srcOrd="5" destOrd="0" presId="urn:microsoft.com/office/officeart/2005/8/layout/process2"/>
    <dgm:cxn modelId="{6F97E84C-46FE-4927-A8ED-1B797CCECA14}" type="presParOf" srcId="{EE409A81-1B67-4822-918F-23285C0493D8}" destId="{B856945E-9108-4FFE-831C-92602B8FC0CC}" srcOrd="0" destOrd="0" presId="urn:microsoft.com/office/officeart/2005/8/layout/process2"/>
    <dgm:cxn modelId="{F1FF5C60-7D4B-47F3-B499-E48F62AD9A55}" type="presParOf" srcId="{796DB91D-DFD5-4986-B0C4-8A0488820533}" destId="{0BED4812-BCE4-4BAB-8BCF-CCFB3FDF2E2C}" srcOrd="6" destOrd="0" presId="urn:microsoft.com/office/officeart/2005/8/layout/process2"/>
    <dgm:cxn modelId="{AC7E96A9-A5F0-470B-83EB-1D85B941BE2B}" type="presParOf" srcId="{796DB91D-DFD5-4986-B0C4-8A0488820533}" destId="{94817E73-0AFC-413B-A8FC-49CD5312414F}" srcOrd="7" destOrd="0" presId="urn:microsoft.com/office/officeart/2005/8/layout/process2"/>
    <dgm:cxn modelId="{E5C9154F-2FD8-44D8-951F-F24F28E123E5}" type="presParOf" srcId="{94817E73-0AFC-413B-A8FC-49CD5312414F}" destId="{53A8FBF3-155F-4AF0-BDD8-485985CAECA4}" srcOrd="0" destOrd="0" presId="urn:microsoft.com/office/officeart/2005/8/layout/process2"/>
    <dgm:cxn modelId="{1E62633C-9E09-4A6C-91BF-0E68A8FD315D}" type="presParOf" srcId="{796DB91D-DFD5-4986-B0C4-8A0488820533}" destId="{F9C82F9B-C478-4F1E-8409-1B882678185C}" srcOrd="8" destOrd="0" presId="urn:microsoft.com/office/officeart/2005/8/layout/process2"/>
    <dgm:cxn modelId="{C2087DFF-42FC-4C9E-9D83-B0702E37A48F}" type="presParOf" srcId="{796DB91D-DFD5-4986-B0C4-8A0488820533}" destId="{89F211D0-8DEB-47C6-91D8-9B1BD5D231BD}" srcOrd="9" destOrd="0" presId="urn:microsoft.com/office/officeart/2005/8/layout/process2"/>
    <dgm:cxn modelId="{174A9A96-DAF0-4F73-8FE8-B1718CF5DC74}" type="presParOf" srcId="{89F211D0-8DEB-47C6-91D8-9B1BD5D231BD}" destId="{1E11A7EC-EE3B-45FB-A8F5-FF1026CD4236}" srcOrd="0" destOrd="0" presId="urn:microsoft.com/office/officeart/2005/8/layout/process2"/>
    <dgm:cxn modelId="{04167243-9503-426A-9261-B2B684D5F628}" type="presParOf" srcId="{796DB91D-DFD5-4986-B0C4-8A0488820533}" destId="{F5F2AFAB-12BB-4C81-8309-4A42B37C7938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0429-C019-4296-9BCA-D06BA262A80A}">
      <dsp:nvSpPr>
        <dsp:cNvPr id="0" name=""/>
        <dsp:cNvSpPr/>
      </dsp:nvSpPr>
      <dsp:spPr>
        <a:xfrm>
          <a:off x="2868596" y="2116"/>
          <a:ext cx="2949606" cy="627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Личностная социализация</a:t>
          </a:r>
          <a:endParaRPr lang="ru-RU" sz="1600" kern="1200" dirty="0"/>
        </a:p>
      </dsp:txBody>
      <dsp:txXfrm>
        <a:off x="2886961" y="20481"/>
        <a:ext cx="2912876" cy="590301"/>
      </dsp:txXfrm>
    </dsp:sp>
    <dsp:sp modelId="{DC8C3167-1299-490A-AE50-3C1C2CED1A0B}">
      <dsp:nvSpPr>
        <dsp:cNvPr id="0" name=""/>
        <dsp:cNvSpPr/>
      </dsp:nvSpPr>
      <dsp:spPr>
        <a:xfrm rot="5400000">
          <a:off x="4225831" y="644823"/>
          <a:ext cx="235136" cy="282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258751" y="668337"/>
        <a:ext cx="169298" cy="164595"/>
      </dsp:txXfrm>
    </dsp:sp>
    <dsp:sp modelId="{857F2182-35A1-4CD5-AAD1-9ADDA8423901}">
      <dsp:nvSpPr>
        <dsp:cNvPr id="0" name=""/>
        <dsp:cNvSpPr/>
      </dsp:nvSpPr>
      <dsp:spPr>
        <a:xfrm>
          <a:off x="2704740" y="942663"/>
          <a:ext cx="3277318" cy="627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Становление самосознания</a:t>
          </a:r>
          <a:endParaRPr lang="ru-RU" sz="1600" kern="1200" dirty="0"/>
        </a:p>
      </dsp:txBody>
      <dsp:txXfrm>
        <a:off x="2723105" y="961028"/>
        <a:ext cx="3240588" cy="590301"/>
      </dsp:txXfrm>
    </dsp:sp>
    <dsp:sp modelId="{F3FA7A54-7A7B-4D4D-AFA1-8D8E1E3DBE59}">
      <dsp:nvSpPr>
        <dsp:cNvPr id="0" name=""/>
        <dsp:cNvSpPr/>
      </dsp:nvSpPr>
      <dsp:spPr>
        <a:xfrm rot="5400000">
          <a:off x="4225831" y="1585370"/>
          <a:ext cx="235136" cy="282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258751" y="1608884"/>
        <a:ext cx="169298" cy="164595"/>
      </dsp:txXfrm>
    </dsp:sp>
    <dsp:sp modelId="{20180861-606B-4CC0-8BB5-A6B3423E2E02}">
      <dsp:nvSpPr>
        <dsp:cNvPr id="0" name=""/>
        <dsp:cNvSpPr/>
      </dsp:nvSpPr>
      <dsp:spPr>
        <a:xfrm>
          <a:off x="2475322" y="1883210"/>
          <a:ext cx="3736154" cy="627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самооценки</a:t>
          </a:r>
          <a:endParaRPr lang="ru-RU" sz="1600" kern="1200" dirty="0"/>
        </a:p>
      </dsp:txBody>
      <dsp:txXfrm>
        <a:off x="2493687" y="1901575"/>
        <a:ext cx="3699424" cy="590301"/>
      </dsp:txXfrm>
    </dsp:sp>
    <dsp:sp modelId="{EE409A81-1B67-4822-918F-23285C0493D8}">
      <dsp:nvSpPr>
        <dsp:cNvPr id="0" name=""/>
        <dsp:cNvSpPr/>
      </dsp:nvSpPr>
      <dsp:spPr>
        <a:xfrm rot="5400000">
          <a:off x="4225831" y="2525917"/>
          <a:ext cx="235136" cy="282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258751" y="2549431"/>
        <a:ext cx="169298" cy="164595"/>
      </dsp:txXfrm>
    </dsp:sp>
    <dsp:sp modelId="{0BED4812-BCE4-4BAB-8BCF-CCFB3FDF2E2C}">
      <dsp:nvSpPr>
        <dsp:cNvPr id="0" name=""/>
        <dsp:cNvSpPr/>
      </dsp:nvSpPr>
      <dsp:spPr>
        <a:xfrm>
          <a:off x="2267762" y="2823757"/>
          <a:ext cx="4151274" cy="627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Развитие самостоятельности</a:t>
          </a:r>
          <a:endParaRPr lang="ru-RU" sz="1600" kern="1200" dirty="0"/>
        </a:p>
      </dsp:txBody>
      <dsp:txXfrm>
        <a:off x="2286127" y="2842122"/>
        <a:ext cx="4114544" cy="590301"/>
      </dsp:txXfrm>
    </dsp:sp>
    <dsp:sp modelId="{94817E73-0AFC-413B-A8FC-49CD5312414F}">
      <dsp:nvSpPr>
        <dsp:cNvPr id="0" name=""/>
        <dsp:cNvSpPr/>
      </dsp:nvSpPr>
      <dsp:spPr>
        <a:xfrm rot="5400000">
          <a:off x="4225831" y="3466465"/>
          <a:ext cx="235136" cy="282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258751" y="3489979"/>
        <a:ext cx="169298" cy="164595"/>
      </dsp:txXfrm>
    </dsp:sp>
    <dsp:sp modelId="{F9C82F9B-C478-4F1E-8409-1B882678185C}">
      <dsp:nvSpPr>
        <dsp:cNvPr id="0" name=""/>
        <dsp:cNvSpPr/>
      </dsp:nvSpPr>
      <dsp:spPr>
        <a:xfrm>
          <a:off x="2060202" y="3764305"/>
          <a:ext cx="4566394" cy="627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эмпатии</a:t>
          </a:r>
          <a:endParaRPr lang="ru-RU" sz="1600" kern="1200" dirty="0"/>
        </a:p>
      </dsp:txBody>
      <dsp:txXfrm>
        <a:off x="2078567" y="3782670"/>
        <a:ext cx="4529664" cy="590301"/>
      </dsp:txXfrm>
    </dsp:sp>
    <dsp:sp modelId="{89F211D0-8DEB-47C6-91D8-9B1BD5D231BD}">
      <dsp:nvSpPr>
        <dsp:cNvPr id="0" name=""/>
        <dsp:cNvSpPr/>
      </dsp:nvSpPr>
      <dsp:spPr>
        <a:xfrm rot="5400000">
          <a:off x="4225831" y="4407012"/>
          <a:ext cx="235136" cy="282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258751" y="4430526"/>
        <a:ext cx="169298" cy="164595"/>
      </dsp:txXfrm>
    </dsp:sp>
    <dsp:sp modelId="{F5F2AFAB-12BB-4C81-8309-4A42B37C7938}">
      <dsp:nvSpPr>
        <dsp:cNvPr id="0" name=""/>
        <dsp:cNvSpPr/>
      </dsp:nvSpPr>
      <dsp:spPr>
        <a:xfrm>
          <a:off x="1852630" y="4704852"/>
          <a:ext cx="4981539" cy="627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Потребность в достижении успеха</a:t>
          </a:r>
          <a:endParaRPr lang="ru-RU" sz="1600" kern="1200" dirty="0"/>
        </a:p>
      </dsp:txBody>
      <dsp:txXfrm>
        <a:off x="1870995" y="4723217"/>
        <a:ext cx="4944809" cy="590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3599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«Особенности развития детей раннего возраста»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4648200" cy="198120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Составила: Большакова О.В., старший воспитатель МДОУ Большесельский д/с «Берёзка»</a:t>
            </a:r>
          </a:p>
          <a:p>
            <a:pPr algn="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</a:p>
          <a:p>
            <a:pPr algn="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возрасте 1—3 лет начинают формироваться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мыслительные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опера­ции, которые проявляются в различении и сравнении различных при­знаков: цвета, формы, размера. На 2-3 году у ребенка появ­ляются первые общие представления об этих признаках. К 3 годам возникает знаково-символическая функция. Ребенок постепенно начи­нает осваивать операцию замещения: один предмет может быть исполь­зован как заместитель другого.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раннем возрасте наблюдаются элементарные формы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такие как предвосхищение, но творческого воображения еще нет. Маленький ребенок не способен что-то выдумать, солгать. Только к концу раннего детства у него появляется возможность говорить не то, что есть на самом деле.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1,5 лет отмечается активность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самостоятельной речи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речевого общения. Ребенок начинает сам спрашивать названия интересующих его предметов или явлений. Вначале он пользуется языком жестов, мимики и пантомимики или указующим жестом, а потом к жесту добавляется вопрос, выраженный в словесной форме. Ребенок научается при помощи речи управлять поведением других людей. До 1,5 лет ребенок усваивает от 30 до 100 слов, но употребляет их редко. К 2 годам он знает 300 слов, а к 3 – 1200–1500 слов.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юша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9906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раннем детстве наряду с развитием познавательной сферы идет и личностное развитие. В первую очередь происходит </a:t>
            </a:r>
            <a:r>
              <a:rPr lang="ru-RU" b="1" i="1" dirty="0" smtClean="0"/>
              <a:t>личностная социализация</a:t>
            </a:r>
            <a:r>
              <a:rPr lang="ru-RU" i="1" dirty="0" smtClean="0"/>
              <a:t> </a:t>
            </a:r>
            <a:r>
              <a:rPr lang="ru-RU" dirty="0" smtClean="0"/>
              <a:t>ребенка, так как, наблюдая за взрослыми, он старается подражать им: делать так, как делают они, вести себя так, как они ведут себя в тех или иных ситуациях. Процесс подражания идет через общение и взаимодействие взрослого и ребенка.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Личностная социализация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 </a:t>
            </a:r>
            <a:r>
              <a:rPr lang="ru-RU" dirty="0" err="1" smtClean="0"/>
              <a:t>эмоционально-потребностной</a:t>
            </a:r>
            <a:r>
              <a:rPr lang="ru-RU" dirty="0" smtClean="0"/>
              <a:t> сферы ребенка тесно связано с зарождающимся в это время </a:t>
            </a:r>
            <a:r>
              <a:rPr lang="ru-RU" b="1" dirty="0" smtClean="0"/>
              <a:t>самосознанием. </a:t>
            </a:r>
            <a:r>
              <a:rPr lang="ru-RU" dirty="0" smtClean="0"/>
              <a:t>Примерно в 2 </a:t>
            </a:r>
            <a:r>
              <a:rPr lang="ru-RU" b="1" dirty="0" smtClean="0"/>
              <a:t>года</a:t>
            </a:r>
            <a:r>
              <a:rPr lang="ru-RU" dirty="0" smtClean="0"/>
              <a:t> ребенок начинает </a:t>
            </a:r>
            <a:r>
              <a:rPr lang="ru-RU" b="1" dirty="0" smtClean="0"/>
              <a:t>узнавать себя </a:t>
            </a:r>
            <a:r>
              <a:rPr lang="ru-RU" dirty="0" smtClean="0"/>
              <a:t>в зеркале. Узнавание себя - простейшая, первичная форма самосознания. Новый этап в развитии самосознания начинается, когда ребенок называет себя - сначала по имени, в третьем лице: "Тата", "Саша". Потом, к трем </a:t>
            </a:r>
            <a:r>
              <a:rPr lang="ru-RU" b="1" dirty="0" smtClean="0"/>
              <a:t>годам</a:t>
            </a:r>
            <a:r>
              <a:rPr lang="ru-RU" dirty="0" smtClean="0"/>
              <a:t>, появляется местоимение "я".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Становление самосознания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Более того, у ребенка</a:t>
            </a:r>
            <a:r>
              <a:rPr lang="ru-RU" sz="4000" b="1" dirty="0" smtClean="0"/>
              <a:t> </a:t>
            </a:r>
            <a:r>
              <a:rPr lang="ru-RU" sz="4000" dirty="0" smtClean="0"/>
              <a:t>появляется и </a:t>
            </a:r>
            <a:r>
              <a:rPr lang="ru-RU" sz="4000" b="1" dirty="0" smtClean="0"/>
              <a:t>первичная самооценка </a:t>
            </a:r>
            <a:r>
              <a:rPr lang="ru-RU" sz="4000" dirty="0" smtClean="0"/>
              <a:t>- осознание не только своего "я", но того, что "я хороший", "я очень хороший", "я хороший и больше никакой".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Формирование самооценки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Отмечается развитие </a:t>
            </a:r>
            <a:r>
              <a:rPr lang="ru-RU" b="1" i="1" dirty="0" smtClean="0"/>
              <a:t>самостоятельности</a:t>
            </a:r>
            <a:r>
              <a:rPr lang="ru-RU" i="1" dirty="0" smtClean="0"/>
              <a:t>. </a:t>
            </a:r>
            <a:r>
              <a:rPr lang="ru-RU" dirty="0" smtClean="0"/>
              <a:t>Фраза «Я сам» как нельзя лучше говорит о ее проявлении. Ребенок уже не всегда хочет, чтобы ему помогали. Овладев ходьбой, он находит себе преграды, препятствия и старается их преодолеть. Все это доставляет ребенку удовольствие и свидетельствует о том, что у него начинают складываться такие качества, как сила воли, настойчивость, целеустремленность.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самостоятельности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indent="17463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детей начинает развиваться 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понимание эмоционального состояния другого человека. Можно наблюдать, как полуторагодовалый ребенок стремиться утешить расстроенного человека: он обнимает его, целует, дает ему игрушку и т. д.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эмпатии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indent="282575">
              <a:buNone/>
            </a:pPr>
            <a:r>
              <a:rPr lang="ru-RU" dirty="0" smtClean="0"/>
              <a:t>У ребенка появляется потребность </a:t>
            </a:r>
            <a:r>
              <a:rPr lang="ru-RU" i="1" dirty="0" smtClean="0"/>
              <a:t>в </a:t>
            </a:r>
            <a:r>
              <a:rPr lang="ru-RU" b="1" i="1" dirty="0" smtClean="0"/>
              <a:t>достижении успеха</a:t>
            </a:r>
            <a:r>
              <a:rPr lang="ru-RU" i="1" dirty="0" smtClean="0"/>
              <a:t>. </a:t>
            </a:r>
            <a:r>
              <a:rPr lang="ru-RU" dirty="0" smtClean="0"/>
              <a:t>Эта потребность формируется поэтапно. Сначала ребенок начинает осознавать свои успехи и неудачи, затем может объяснить успехи и неудачи других людей, потом он приобретает способность различать задания по степени трудности и оценивать меру развития собственных умений, необходимых для выполнения данного задания, и, наконец, может оценивать свои способности и прилагаемые усилия.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Потребность в достижении успеха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3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от 1 года до 3 лет -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838201"/>
            <a:ext cx="50292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это следующий этап   в развитии ребенка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– это  психологическое отделение от матери – и наступает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уже  раннее детство. </a:t>
            </a:r>
          </a:p>
          <a:p>
            <a:pPr marL="3175" indent="27940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 связано с тем, что у ребенка не только возникают новые физические возможности, но и интенсивно развиваются психические функции, затем появляются первоначальные основы (зачатки) самосознания.</a:t>
            </a:r>
          </a:p>
          <a:p>
            <a:pPr>
              <a:buNone/>
            </a:pP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58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78" y="30193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 «ПОВЫШЕННОЙ ПОДВИЖНОСТИ»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От 1,5 до 2 лет, когда ребенок чересчур подвижный, но не совсем еще ловкий, когда он в каждые пять минут «выдает» вам повод его поругать и даже нашлепать, будьте терпеливы. Окриками и руганью вы воспитаете чувство постоянной вины в ребенке со всеми исходящими из этого чувства комплексами.    Очень подвижный ребенок - это хорошо. </a:t>
            </a:r>
            <a:r>
              <a:rPr lang="ru-RU" b="1" dirty="0"/>
              <a:t>Если ваш ребенок тихо сидит в углу и не дает вам повода погрозить ему пальцем - и так час за часом - это ненормально. Обратите внимание, не заболел ли  ваш  малыш.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1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НАЧАЛСЯ  «ПЕРИОД  ВОПРОСОВ»</a:t>
            </a: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Вы уже почувствовали, что началось время бесконечных вопросов. Через это испытание надо пройти. И готовьтесь к тому, что кончится оно не скоро. С терпеливостью, достойной похвалы, отвечайте на все вопросы ребенка. Не отмахивайтесь «мне некогда!», «отстань!» - этим вы совершаете большую ошибку. Всегда помните, что для ребенка 2 - 2,5 лет вы едва ли не основной источник знаний. И все слова, которые он знает, - ваши слова. И все выражения, какие он использует, - ваши выражения.    Вы  бываете уставшим  или по какому-либо поводу раздражены, а тут еще ребенок со своими бесконечными вопросами. </a:t>
            </a:r>
            <a:r>
              <a:rPr lang="ru-RU" b="1" dirty="0"/>
              <a:t>Владейте собой, владейте ситуацией...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4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этот период Ваш малыш должен уметь: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уверенно бегать;</a:t>
            </a:r>
          </a:p>
          <a:p>
            <a:pPr lvl="0"/>
            <a:r>
              <a:rPr lang="ru-RU" dirty="0"/>
              <a:t>постепенно начинать говорить некоторые слова отчётливо;</a:t>
            </a:r>
          </a:p>
          <a:p>
            <a:pPr lvl="0"/>
            <a:r>
              <a:rPr lang="ru-RU" dirty="0"/>
              <a:t>постоянно полон сил и занят исследованиями;</a:t>
            </a:r>
          </a:p>
          <a:p>
            <a:pPr lvl="0"/>
            <a:r>
              <a:rPr lang="ru-RU" dirty="0"/>
              <a:t>стремится всё увидеть и с всем поиграть;</a:t>
            </a:r>
          </a:p>
          <a:p>
            <a:pPr lvl="0"/>
            <a:r>
              <a:rPr lang="ru-RU" dirty="0"/>
              <a:t>перестаёт брать всё в рот, чтобы попробовать на вкус;</a:t>
            </a:r>
          </a:p>
          <a:p>
            <a:pPr lvl="0"/>
            <a:r>
              <a:rPr lang="ru-RU" dirty="0"/>
              <a:t>без посторонней помощи кушать и пить из чашки;</a:t>
            </a:r>
          </a:p>
          <a:p>
            <a:pPr lvl="0"/>
            <a:r>
              <a:rPr lang="ru-RU" dirty="0"/>
              <a:t>отвечать жестом на короткую команду.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6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Памятка для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ru-RU" sz="2000" dirty="0"/>
              <a:t>Старайтесь поддерживать стремление к самостоятельности  ребенка.</a:t>
            </a:r>
          </a:p>
          <a:p>
            <a:r>
              <a:rPr lang="ru-RU" sz="2000" dirty="0"/>
              <a:t>2.Поощряйте, хвалите, своего ребенка даже за небольшие достижения.</a:t>
            </a:r>
          </a:p>
          <a:p>
            <a:r>
              <a:rPr lang="ru-RU" sz="2000" dirty="0"/>
              <a:t>3.Навыки самообслуживания прививаются быстрее, если взрослый покажет и прокомментирует на примере, как, что и в каком порядке делать.</a:t>
            </a:r>
          </a:p>
          <a:p>
            <a:r>
              <a:rPr lang="ru-RU" sz="2000" dirty="0"/>
              <a:t>4.Нельзя торопить ребенка с выполнением какого-либо действия, надо дать ему возможность выполнять все спокойно, самостоятельно.</a:t>
            </a:r>
          </a:p>
          <a:p>
            <a:r>
              <a:rPr lang="ru-RU" sz="2000" dirty="0"/>
              <a:t>5.Если у малыша что- то не получается не спешите ему на помощь, пока он этого не попросит.</a:t>
            </a:r>
          </a:p>
          <a:p>
            <a:r>
              <a:rPr lang="ru-RU" sz="2000" dirty="0"/>
              <a:t>6.Старайтесь всегда поддерживать активность и эмоциональный настрой ребенка.</a:t>
            </a:r>
          </a:p>
          <a:p>
            <a:r>
              <a:rPr lang="ru-RU" sz="2000" dirty="0"/>
              <a:t>7.В процессе воспитания используйте потешки, стишки, личный пример.</a:t>
            </a:r>
          </a:p>
          <a:p>
            <a:r>
              <a:rPr lang="ru-RU" sz="2000" dirty="0"/>
              <a:t>8.Старайтесь использовать игровую ситуацию.</a:t>
            </a:r>
          </a:p>
          <a:p>
            <a:r>
              <a:rPr lang="ru-RU" sz="2000" dirty="0"/>
              <a:t>9.Всегда придерживайтесь доброжелательного эмоционального настроя.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163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838201"/>
            <a:ext cx="64770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ребенка от 1 до 3 лет можно разделить на 3 возрастных периода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период.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 Начинается от года и заканчивается в полтора. Когда ребенок начинает ходить и говорить, он приобретает самостоятельность и становится исследователем.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период.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 Начинается в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полтора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года и длится до 2 лет. Ребенок совершенствует приобретенные навыки, определяется со своим местом в окружающем пространстве и четко проявляет свой характер.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период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 Его можно обозначить с 2 лет и до наступления 3, он носит завершающий характер для всего раннего детства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. Период наиболее активного умственного развития ребёнка.</a:t>
            </a:r>
            <a:endParaRPr lang="ru-RU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возрасте происходят изменения: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6553200" cy="46021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4800" dirty="0" smtClean="0"/>
              <a:t>в личностном развитии;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/>
              <a:t> в познавательной сфере;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/>
              <a:t>в социальной ситуации развития (ССР).</a:t>
            </a:r>
            <a:endParaRPr lang="ru-RU" sz="4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19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1"/>
            <a:ext cx="5562600" cy="3733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«Ребенок – ПРЕДМЕТ – взрослый».</a:t>
            </a:r>
          </a:p>
          <a:p>
            <a:pPr algn="ctr">
              <a:buNone/>
            </a:pPr>
            <a:endParaRPr lang="ru-RU" sz="2800" i="1" dirty="0" smtClean="0">
              <a:solidFill>
                <a:srgbClr val="00B050"/>
              </a:solidFill>
            </a:endParaRPr>
          </a:p>
          <a:p>
            <a:pPr marL="3175" indent="444500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Как видно из этой триады, важным для ребенка является предмет. Убедиться в этом можно, наблюдая за тем, как ребенок играет: он постоянно смотрит на тот предмет, которым увлечен, будь то машинка, стул, кукла, ложка и т. д. Может возникнуть ощущение, что ему ничего больше не требуется и никто не нужен, его внимание сосредоточено только на объекте увлечения. Но это не так, поскольку без взрослого ребенок не может овладеть человеческими способами употребления предметов.</a:t>
            </a:r>
          </a:p>
          <a:p>
            <a:pPr marL="3175" indent="444500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становится предметной, потому что мотив этой деятельности заключается в самом предмете и способе его употребления.</a:t>
            </a:r>
            <a:endParaRPr lang="ru-RU" sz="6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ССР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 в этом возрасте выглядит так: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восприятие,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внимание,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память,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мышление,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воображение,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сфера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 в раннем возрасте в самых благоприятных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условиях, так как оно является доминирующей функцией сознания. Ребенок, овладевая предметной деятельностью, постепенно учится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соотносить, сравнивать свойства предметов при помощи внешних ори­ентировочных действий. Затем он переходит к их зрительному соотне­сению, перейдя к зрительной ориентировке, ребенок выполняет верно действия уже без предварительного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примеривання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в возрасте 2,5—3 лет ребенок уже способен осуществить выбор предмета сначала по форме, потом по величине, по цвету. Важная характеристика восприятия в этом возрасте – его аффективная окрашенность. Наблюдаемые предметы действительно «притягивают» ребенка, вызывая у него яркую эмоциональную реакцию. Аффективный характер восприятия приводит и к сенсомоторному единству. Ребенок видит вещь, она его привлекает, и благодаря этому начинает разворачиваться импульсивное поведение – достать ее, что-то с ней сделать.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раннем детстве развитие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происходит при освоении ходьбы, предметной деятельности и речи. Самостоятельная ходьба делает для ребенка доступной большую область предметов, тем самым расширяя круг его внимания. Так как ребенок знакомится все с большим количеством новых пред­метов, у него совершенствуется способность переключать и распреде­лять внимание. Внимание непроизвольное, слабо концентрировано, неустойчиво, наблюдаются трудности переключения и распределения, невелик его объем. Под влиянием речи у ребенка складываются предпосылки для развития произвольного внимания. Расширяется круг предметов, их признаков, а также действий с ним, на которых сосредоточивается ребенок.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раннего возраста всегда связана с его активным вос­приятием — узнаванием. Память носит непро­извольный характер. Она теснейшим образом связана с протеканием других психических процессов. При этом память в раннем возрасте при­нимает участие в развитии всех видов познания.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 1 года до 2 лет ребенок узнает знакомое лицо после перерыва в 1,5—2 месяца;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на третьем году он уже может узнать объекты, которые видел год назад.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 развитием речи стремительно развивается словесно-смыс­ловая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память ребенка.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560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«Особенности развития детей раннего возраста»</vt:lpstr>
      <vt:lpstr>Период от 1 года до 3 лет -</vt:lpstr>
      <vt:lpstr>Развитие ребенка от 1 до 3 лет можно разделить на 3 возрастных периода </vt:lpstr>
      <vt:lpstr>В этом возрасте происходят изменения:</vt:lpstr>
      <vt:lpstr>ССР ребенка в этом возрасте выглядит так: </vt:lpstr>
      <vt:lpstr>Презентация PowerPoint</vt:lpstr>
      <vt:lpstr>Восприятие развивается в раннем возрасте в самых благоприятных условиях, так как оно является доминирующей функцией сознания. Ребенок, овладевая предметной деятельностью, постепенно учится соотносить, сравнивать свойства предметов при помощи внешних ори­ентировочных действий. Затем он переходит к их зрительному соотне­сению, перейдя к зрительной ориентировке, ребенок выполняет верно действия уже без предварительного примеривання. Поэтому в возрасте 2,5—3 лет ребенок уже способен осуществить выбор предмета сначала по форме, потом по величине, по цвету. Важная характеристика восприятия в этом возрасте – его аффективная окрашенность. Наблюдаемые предметы действительно «притягивают» ребенка, вызывая у него яркую эмоциональную реакцию. Аффективный характер восприятия приводит и к сенсомоторному единству. Ребенок видит вещь, она его привлекает, и благодаря этому начинает разворачиваться импульсивное поведение – достать ее, что-то с ней сделать. </vt:lpstr>
      <vt:lpstr>В раннем детстве развитие внимания происходит при освоении ходьбы, предметной деятельности и речи. Самостоятельная ходьба делает для ребенка доступной большую область предметов, тем самым расширяя круг его внимания. Так как ребенок знакомится все с большим количеством новых пред­метов, у него совершенствуется способность переключать и распреде­лять внимание. Внимание непроизвольное, слабо концентрировано, неустойчиво, наблюдаются трудности переключения и распределения, невелик его объем. Под влиянием речи у ребенка складываются предпосылки для развития произвольного внимания. Расширяется круг предметов, их признаков, а также действий с ним, на которых сосредоточивается ребенок. </vt:lpstr>
      <vt:lpstr>Память ребенка раннего возраста всегда связана с его активным вос­приятием — узнаванием. Память носит непро­извольный характер. Она теснейшим образом связана с протеканием других психических процессов. При этом память в раннем возрасте при­нимает участие в развитии всех видов познания. от 1 года до 2 лет ребенок узнает знакомое лицо после перерыва в 1,5—2 месяца; — на третьем году он уже может узнать объекты, которые видел год назад. В связи с развитием речи стремительно развивается словесно-смыс­ловая память ребенка. </vt:lpstr>
      <vt:lpstr>В возрасте 1—3 лет начинают формироваться мыслительные опера­ции, которые проявляются в различении и сравнении различных при­знаков: цвета, формы, размера. На 2-3 году у ребенка появ­ляются первые общие представления об этих признаках. К 3 годам возникает знаково-символическая функция. Ребенок постепенно начи­нает осваивать операцию замещения: один предмет может быть исполь­зован как заместитель другого.  </vt:lpstr>
      <vt:lpstr>В раннем возрасте наблюдаются элементарные формы воображения, такие как предвосхищение, но творческого воображения еще нет. Маленький ребенок не способен что-то выдумать, солгать. Только к концу раннего детства у него появляется возможность говорить не то, что есть на самом деле. </vt:lpstr>
      <vt:lpstr>После 1,5 лет отмечается активность самостоятельной речи и речевого общения. Ребенок начинает сам спрашивать названия интересующих его предметов или явлений. Вначале он пользуется языком жестов, мимики и пантомимики или указующим жестом, а потом к жесту добавляется вопрос, выраженный в словесной форме. Ребенок научается при помощи речи управлять поведением других людей. До 1,5 лет ребенок усваивает от 30 до 100 слов, но употребляет их редко. К 2 годам он знает 300 слов, а к 3 – 1200–1500 слов.    </vt:lpstr>
      <vt:lpstr>Личностное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  «ПОВЫШЕННОЙ ПОДВИЖНОСТИ» </vt:lpstr>
      <vt:lpstr>НАЧАЛСЯ  «ПЕРИОД  ВОПРОСОВ» </vt:lpstr>
      <vt:lpstr>В этот период Ваш малыш должен уметь: </vt:lpstr>
      <vt:lpstr>Памятка для родителей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Windows User</cp:lastModifiedBy>
  <cp:revision>88</cp:revision>
  <dcterms:created xsi:type="dcterms:W3CDTF">2014-12-03T19:46:18Z</dcterms:created>
  <dcterms:modified xsi:type="dcterms:W3CDTF">2015-10-29T12:29:57Z</dcterms:modified>
</cp:coreProperties>
</file>